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87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89" r:id="rId27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ACD"/>
    <a:srgbClr val="000000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7" autoAdjust="0"/>
  </p:normalViewPr>
  <p:slideViewPr>
    <p:cSldViewPr snapToGrid="0">
      <p:cViewPr varScale="1">
        <p:scale>
          <a:sx n="78" d="100"/>
          <a:sy n="78" d="100"/>
        </p:scale>
        <p:origin x="-9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mbed.org/io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smtClean="0"/>
              <a:t>From a local connectivity to the cloud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Industrial Placement Presentation:</a:t>
            </a:r>
          </a:p>
          <a:p>
            <a:r>
              <a:rPr lang="en-US" sz="2000" i="1" dirty="0" smtClean="0"/>
              <a:t>30/01/2012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server:</a:t>
            </a:r>
          </a:p>
          <a:p>
            <a:pPr lvl="1"/>
            <a:r>
              <a:rPr lang="en-US" dirty="0" smtClean="0"/>
              <a:t>Based on Tornado </a:t>
            </a:r>
            <a:r>
              <a:rPr lang="en-US" dirty="0" err="1" smtClean="0"/>
              <a:t>webserver</a:t>
            </a:r>
            <a:endParaRPr lang="en-US" dirty="0" smtClean="0"/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A client is connected over a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Over a same channel, messages can be exchanged according the “</a:t>
            </a:r>
            <a:r>
              <a:rPr lang="en-US" b="1" dirty="0" smtClean="0"/>
              <a:t>connection mode”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Mbed</a:t>
            </a:r>
            <a:r>
              <a:rPr lang="en-US" dirty="0" smtClean="0"/>
              <a:t> boards: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0438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Connecting the boards to the Internet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module from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Full TCP/IP stack integrated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over serial port with the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library on top of the TCP/IP stack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Connection to the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51" name="Picture 3" descr="C:\Users\samux\Desktop\ARM-internship-report\report\acc_board_compon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1919" y="1236663"/>
            <a:ext cx="2562882" cy="2734237"/>
          </a:xfrm>
          <a:prstGeom prst="rect">
            <a:avLst/>
          </a:prstGeom>
          <a:noFill/>
        </p:spPr>
      </p:pic>
      <p:pic>
        <p:nvPicPr>
          <p:cNvPr id="2052" name="Picture 4" descr="C:\Users\samux\Desktop\ARM-internship-report\report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476" y="1435100"/>
            <a:ext cx="3147192" cy="2410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Browsers: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151709" y="2393266"/>
            <a:ext cx="5265684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Open 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communication with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Listen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Update real-time graphs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796" y="1398495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pic>
        <p:nvPicPr>
          <p:cNvPr id="7170" name="Picture 2" descr="C:\Users\samux\Desktop\ARM-internship-report\presentation_en\qr_co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168" y="1520497"/>
            <a:ext cx="4000501" cy="4000500"/>
          </a:xfrm>
          <a:prstGeom prst="rect">
            <a:avLst/>
          </a:prstGeom>
          <a:noFill/>
        </p:spPr>
      </p:pic>
      <p:sp>
        <p:nvSpPr>
          <p:cNvPr id="7" name="ZoneTexte 6">
            <a:hlinkClick r:id="rId3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Dashboard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439917" y="1291896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Low-speed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Full-speed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79114" y="3623389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Topology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host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S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everal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devices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T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iered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 architecture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1553" y="3100552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290199"/>
          </a:xfrm>
        </p:spPr>
        <p:txBody>
          <a:bodyPr/>
          <a:lstStyle/>
          <a:p>
            <a:r>
              <a:rPr lang="en-US" dirty="0" smtClean="0"/>
              <a:t>Transfers:</a:t>
            </a:r>
          </a:p>
          <a:p>
            <a:pPr lvl="1"/>
            <a:r>
              <a:rPr lang="en-US" dirty="0" smtClean="0"/>
              <a:t>Between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according to different requirements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pic>
        <p:nvPicPr>
          <p:cNvPr id="3074" name="Picture 2" descr="C:\Users\samux\Desktop\ARM-internship-report\report\endpoin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818" y="2207777"/>
            <a:ext cx="7742181" cy="38828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dirty="0" smtClean="0"/>
              <a:t>Enumeration:</a:t>
            </a:r>
          </a:p>
          <a:p>
            <a:pPr lvl="1"/>
            <a:r>
              <a:rPr lang="en-US" dirty="0" smtClean="0"/>
              <a:t>The host sets a </a:t>
            </a:r>
            <a:r>
              <a:rPr lang="en-US" b="1" dirty="0" smtClean="0"/>
              <a:t>unique address </a:t>
            </a:r>
            <a:r>
              <a:rPr lang="en-US" dirty="0" smtClean="0"/>
              <a:t>to the device</a:t>
            </a:r>
          </a:p>
          <a:p>
            <a:pPr lvl="1"/>
            <a:r>
              <a:rPr lang="en-US" dirty="0" smtClean="0"/>
              <a:t>The host learns about the device capabilities to load an</a:t>
            </a:r>
          </a:p>
          <a:p>
            <a:pPr lvl="1">
              <a:buNone/>
            </a:pPr>
            <a:r>
              <a:rPr lang="en-US" dirty="0" smtClean="0"/>
              <a:t>     appropriate driver</a:t>
            </a:r>
          </a:p>
          <a:p>
            <a:pPr lvl="1"/>
            <a:r>
              <a:rPr lang="en-US" dirty="0" smtClean="0"/>
              <a:t>Device capabilities are contained in </a:t>
            </a:r>
            <a:r>
              <a:rPr lang="en-US" b="1" dirty="0" smtClean="0"/>
              <a:t>descriptors</a:t>
            </a:r>
          </a:p>
          <a:p>
            <a:pPr lvl="1"/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404" y="2911366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stack architecture</a:t>
            </a:r>
            <a:endParaRPr lang="en-US" dirty="0"/>
          </a:p>
        </p:txBody>
      </p:sp>
      <p:pic>
        <p:nvPicPr>
          <p:cNvPr id="4098" name="Picture 2" descr="C:\Users\samux\Desktop\ARM-internship-report\report\usb_arch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269" y="1187672"/>
            <a:ext cx="5475890" cy="4099033"/>
          </a:xfrm>
          <a:prstGeom prst="rect">
            <a:avLst/>
          </a:prstGeom>
          <a:noFill/>
        </p:spPr>
      </p:pic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639480" y="1158711"/>
            <a:ext cx="3504520" cy="1157769"/>
          </a:xfrm>
        </p:spPr>
        <p:txBody>
          <a:bodyPr/>
          <a:lstStyle/>
          <a:p>
            <a:r>
              <a:rPr lang="en-US" dirty="0" smtClean="0"/>
              <a:t>Hardware abstraction</a:t>
            </a:r>
          </a:p>
          <a:p>
            <a:r>
              <a:rPr lang="en-US" dirty="0" smtClean="0"/>
              <a:t>USB IRQ handler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USBDevice</a:t>
            </a:r>
            <a:r>
              <a:rPr lang="en-US" dirty="0" smtClean="0"/>
              <a:t> class:</a:t>
            </a:r>
          </a:p>
          <a:p>
            <a:pPr lvl="1"/>
            <a:r>
              <a:rPr lang="en-US" dirty="0" smtClean="0"/>
              <a:t>No difference between the two targets</a:t>
            </a:r>
          </a:p>
          <a:p>
            <a:pPr lvl="1"/>
            <a:r>
              <a:rPr lang="en-US" dirty="0" smtClean="0"/>
              <a:t>Enumeration step:</a:t>
            </a:r>
          </a:p>
          <a:p>
            <a:endParaRPr lang="en-US" dirty="0"/>
          </a:p>
        </p:txBody>
      </p:sp>
      <p:pic>
        <p:nvPicPr>
          <p:cNvPr id="1026" name="Picture 2" descr="C:\Users\samux\Desktop\ARM-internship-report\report\setup_packe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10" y="2375346"/>
            <a:ext cx="8926761" cy="31360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of Things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new HTML5 feature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Connecting sensors to the cloud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USB Device Stack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Overview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Stack 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HID class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smtClean="0"/>
              <a:t>Examples: mouse, keyboard, joystick</a:t>
            </a:r>
          </a:p>
          <a:p>
            <a:pPr lvl="1"/>
            <a:r>
              <a:rPr lang="en-US" dirty="0" smtClean="0"/>
              <a:t>Can be a solution to exchange raw data with a computer</a:t>
            </a:r>
          </a:p>
          <a:p>
            <a:pPr lvl="1"/>
            <a:r>
              <a:rPr lang="en-US" dirty="0" smtClean="0"/>
              <a:t>HID driver is built-in in all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 requirements:</a:t>
            </a:r>
          </a:p>
          <a:p>
            <a:pPr lvl="2"/>
            <a:r>
              <a:rPr lang="en-US" dirty="0" smtClean="0"/>
              <a:t>Data are exchanged in data structure called “</a:t>
            </a:r>
            <a:r>
              <a:rPr lang="en-US" b="1" dirty="0" smtClean="0"/>
              <a:t>reports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A </a:t>
            </a:r>
            <a:r>
              <a:rPr lang="en-US" b="1" dirty="0" smtClean="0"/>
              <a:t>report descriptor </a:t>
            </a:r>
            <a:r>
              <a:rPr lang="en-US" dirty="0" smtClean="0"/>
              <a:t>defines format and size of </a:t>
            </a:r>
            <a:r>
              <a:rPr lang="en-US" dirty="0" smtClean="0"/>
              <a:t>a report</a:t>
            </a:r>
          </a:p>
          <a:p>
            <a:pPr lvl="2"/>
            <a:r>
              <a:rPr lang="en-US" dirty="0" smtClean="0"/>
              <a:t>Interrupt IN, OUT endpoints to send  and receive data</a:t>
            </a:r>
          </a:p>
          <a:p>
            <a:pPr lvl="2"/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Generic USB HID device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133795" cy="522944"/>
          </a:xfrm>
        </p:spPr>
        <p:txBody>
          <a:bodyPr/>
          <a:lstStyle/>
          <a:p>
            <a:r>
              <a:rPr lang="en-US" dirty="0" smtClean="0"/>
              <a:t>Report descriptor includes:</a:t>
            </a:r>
          </a:p>
          <a:p>
            <a:pPr lvl="1"/>
            <a:r>
              <a:rPr lang="en-US" dirty="0" smtClean="0"/>
              <a:t>size of data: 8bits</a:t>
            </a:r>
          </a:p>
          <a:p>
            <a:pPr lvl="1"/>
            <a:r>
              <a:rPr lang="en-US" dirty="0" smtClean="0"/>
              <a:t>Lengths of input and output packets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1480547" y="3142810"/>
            <a:ext cx="6372225" cy="3143250"/>
            <a:chOff x="1468355" y="3142810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55" y="3142810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90984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62454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6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758872" y="562399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849185"/>
          </a:xfrm>
        </p:spPr>
        <p:txBody>
          <a:bodyPr/>
          <a:lstStyle/>
          <a:p>
            <a:r>
              <a:rPr lang="en-US" dirty="0" smtClean="0"/>
              <a:t>Send and receive audio packets (PCM 16 bits signed) to or from a </a:t>
            </a:r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207264" y="1826959"/>
            <a:ext cx="8775700" cy="4184957"/>
            <a:chOff x="207264" y="1826959"/>
            <a:chExt cx="8775700" cy="4184957"/>
          </a:xfrm>
        </p:grpSpPr>
        <p:pic>
          <p:nvPicPr>
            <p:cNvPr id="3074" name="Picture 2" descr="C:\Users\samux\Desktop\ARM-internship-report\report\audio_archi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9719" y="3023822"/>
              <a:ext cx="7290019" cy="2988094"/>
            </a:xfrm>
            <a:prstGeom prst="rect">
              <a:avLst/>
            </a:prstGeom>
            <a:noFill/>
          </p:spPr>
        </p:pic>
        <p:sp>
          <p:nvSpPr>
            <p:cNvPr id="5" name="Espace réservé du contenu 2"/>
            <p:cNvSpPr txBox="1">
              <a:spLocks/>
            </p:cNvSpPr>
            <p:nvPr/>
          </p:nvSpPr>
          <p:spPr bwMode="auto">
            <a:xfrm>
              <a:off x="207264" y="1826959"/>
              <a:ext cx="8775700" cy="1700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Class requirements:</a:t>
              </a:r>
            </a:p>
            <a:p>
              <a:pPr marL="722313" marR="0" lvl="1" indent="-2778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Isochronous endpoints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smtClean="0"/>
              <a:t>Audio packets management:</a:t>
            </a:r>
          </a:p>
          <a:p>
            <a:pPr lvl="1"/>
            <a:r>
              <a:rPr lang="en-US" dirty="0" smtClean="0"/>
              <a:t>On a </a:t>
            </a:r>
            <a:r>
              <a:rPr lang="en-US" b="1" dirty="0" smtClean="0"/>
              <a:t>Start of Frame </a:t>
            </a:r>
            <a:r>
              <a:rPr lang="en-US" dirty="0" smtClean="0"/>
              <a:t>event generated each millisecond</a:t>
            </a:r>
          </a:p>
          <a:p>
            <a:pPr lvl="1"/>
            <a:r>
              <a:rPr lang="en-US" dirty="0" smtClean="0"/>
              <a:t>Packet length: according to frequency and number of channels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51398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AUDIO LENGTH PACKET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63741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067965"/>
          </a:xfrm>
        </p:spPr>
        <p:txBody>
          <a:bodyPr/>
          <a:lstStyle/>
          <a:p>
            <a:r>
              <a:rPr lang="en-US" dirty="0" smtClean="0"/>
              <a:t>USB Audio tests:</a:t>
            </a:r>
          </a:p>
          <a:p>
            <a:pPr lvl="1"/>
            <a:r>
              <a:rPr lang="en-US" dirty="0" smtClean="0"/>
              <a:t>I2S/I2C DAC for the reception of audio packets</a:t>
            </a:r>
          </a:p>
          <a:p>
            <a:pPr lvl="1"/>
            <a:r>
              <a:rPr lang="en-US" dirty="0" smtClean="0"/>
              <a:t>Software to capture incoming audio packets on the host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53" y="2366490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5192" y="2402046"/>
            <a:ext cx="5124014" cy="32157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>
            <a:off x="5234152" y="3258201"/>
            <a:ext cx="2123090" cy="189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Of Things:</a:t>
            </a:r>
          </a:p>
          <a:p>
            <a:pPr lvl="1"/>
            <a:r>
              <a:rPr lang="en-US" dirty="0" smtClean="0"/>
              <a:t>Introduction of a new HTML5 feature on embedded systems</a:t>
            </a:r>
          </a:p>
          <a:p>
            <a:pPr lvl="1"/>
            <a:r>
              <a:rPr lang="en-US" dirty="0" smtClean="0"/>
              <a:t>Connection of sensors to the cloud:</a:t>
            </a:r>
          </a:p>
          <a:p>
            <a:pPr lvl="2"/>
            <a:r>
              <a:rPr lang="en-US" dirty="0" smtClean="0"/>
              <a:t>First prototypes</a:t>
            </a:r>
          </a:p>
          <a:p>
            <a:pPr lvl="2"/>
            <a:r>
              <a:rPr lang="en-US" dirty="0" smtClean="0"/>
              <a:t>Basis for some potential IOT applications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Mbed</a:t>
            </a:r>
            <a:r>
              <a:rPr lang="en-US" dirty="0" smtClean="0"/>
              <a:t> as a USB device:</a:t>
            </a:r>
          </a:p>
          <a:p>
            <a:pPr lvl="1"/>
            <a:r>
              <a:rPr lang="en-US" dirty="0" smtClean="0"/>
              <a:t>HID: generic HID, mouse, keyboard</a:t>
            </a:r>
          </a:p>
          <a:p>
            <a:pPr lvl="1"/>
            <a:r>
              <a:rPr lang="en-US" dirty="0" smtClean="0"/>
              <a:t>Virtual serial port</a:t>
            </a:r>
          </a:p>
          <a:p>
            <a:pPr lvl="1"/>
            <a:r>
              <a:rPr lang="en-US" dirty="0" smtClean="0"/>
              <a:t>Mass Storage Device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3481987" y="3320501"/>
            <a:ext cx="2074863" cy="2184400"/>
            <a:chOff x="2245" y="2012"/>
            <a:chExt cx="1307" cy="1376"/>
          </a:xfrm>
        </p:grpSpPr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2245" y="3022"/>
              <a:ext cx="130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Rapid Prototyping</a:t>
              </a:r>
            </a:p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for Microcontrollers</a:t>
              </a:r>
            </a:p>
          </p:txBody>
        </p:sp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62" y="2012"/>
              <a:ext cx="1134" cy="362"/>
            </a:xfrm>
            <a:prstGeom prst="rect">
              <a:avLst/>
            </a:prstGeom>
            <a:noFill/>
          </p:spPr>
        </p:pic>
      </p:grp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17537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Mbed</a:t>
            </a:r>
            <a:r>
              <a:rPr lang="en-US" dirty="0" smtClean="0"/>
              <a:t> ?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2924" y="1682201"/>
            <a:ext cx="3363801" cy="1820863"/>
            <a:chOff x="5002924" y="1682201"/>
            <a:chExt cx="3363801" cy="1820863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53" y="2115"/>
                <a:ext cx="68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Online IDE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397474" y="3987251"/>
            <a:ext cx="3818365" cy="1816100"/>
            <a:chOff x="397474" y="3987251"/>
            <a:chExt cx="3818365" cy="1816100"/>
          </a:xfrm>
        </p:grpSpPr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4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C++ SDK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5039708" y="4020204"/>
            <a:ext cx="3570006" cy="1664085"/>
            <a:chOff x="5039708" y="4020204"/>
            <a:chExt cx="3570006" cy="16640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400" b="1" dirty="0" smtClean="0"/>
                <a:t>Active community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502249" y="1822741"/>
            <a:ext cx="3701889" cy="1653335"/>
            <a:chOff x="502249" y="1822741"/>
            <a:chExt cx="3701889" cy="1653335"/>
          </a:xfrm>
        </p:grpSpPr>
        <p:grpSp>
          <p:nvGrpSpPr>
            <p:cNvPr id="23" name="Groupe 22"/>
            <p:cNvGrpSpPr/>
            <p:nvPr/>
          </p:nvGrpSpPr>
          <p:grpSpPr>
            <a:xfrm>
              <a:off x="502249" y="1822741"/>
              <a:ext cx="2451100" cy="1653335"/>
              <a:chOff x="502249" y="1822741"/>
              <a:chExt cx="2451100" cy="1653335"/>
            </a:xfrm>
          </p:grpSpPr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502249" y="2952201"/>
                <a:ext cx="2451100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b="1" dirty="0"/>
                  <a:t>Cortex-M3 </a:t>
                </a:r>
                <a:r>
                  <a:rPr lang="en-GB" sz="1400" b="1" dirty="0" smtClean="0"/>
                  <a:t> and Cortex-M0 </a:t>
                </a:r>
              </a:p>
              <a:p>
                <a:pPr algn="ctr"/>
                <a:r>
                  <a:rPr lang="en-GB" sz="1400" b="1" dirty="0" smtClean="0"/>
                  <a:t>boards</a:t>
                </a:r>
                <a:endParaRPr lang="en-GB" sz="1400" b="1" dirty="0"/>
              </a:p>
            </p:txBody>
          </p:sp>
          <p:pic>
            <p:nvPicPr>
              <p:cNvPr id="1026" name="Picture 2" descr="C:\Users\samux\Desktop\ARM-internship-report\report\both_mbe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30512" y="1822741"/>
                <a:ext cx="2162563" cy="10405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</p:grpSp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Of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(IOT)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smtClean="0"/>
              <a:t>Physical objects addressable via the Internet</a:t>
            </a:r>
          </a:p>
          <a:p>
            <a:r>
              <a:rPr lang="en-US" dirty="0" smtClean="0"/>
              <a:t>More and more devices connected to the Internet:</a:t>
            </a:r>
          </a:p>
          <a:p>
            <a:pPr lvl="1"/>
            <a:r>
              <a:rPr lang="en-US" dirty="0" smtClean="0"/>
              <a:t>15 billion by 2015 according a prediction from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Connecting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microcontrollers to the Internet is the first step of the IOT: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Smart buildings</a:t>
              </a: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smtClean="0">
                  <a:latin typeface="+mn-lt"/>
                </a:rPr>
                <a:t>Medical devices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99" y="1373934"/>
            <a:ext cx="8775700" cy="2225620"/>
          </a:xfrm>
        </p:spPr>
        <p:txBody>
          <a:bodyPr/>
          <a:lstStyle/>
          <a:p>
            <a:r>
              <a:rPr lang="en-US" dirty="0" smtClean="0"/>
              <a:t>New HTML5 feature (RFC 6455) providing:</a:t>
            </a:r>
          </a:p>
          <a:p>
            <a:pPr lvl="1"/>
            <a:r>
              <a:rPr lang="en-US" dirty="0" smtClean="0"/>
              <a:t>Full-duplex communication over a single TCP socket</a:t>
            </a:r>
          </a:p>
          <a:p>
            <a:pPr lvl="1"/>
            <a:r>
              <a:rPr lang="en-US" dirty="0" smtClean="0"/>
              <a:t>Overhead reduction</a:t>
            </a:r>
          </a:p>
          <a:p>
            <a:pPr lvl="1"/>
            <a:r>
              <a:rPr lang="en-US" dirty="0" smtClean="0"/>
              <a:t>Less traffic</a:t>
            </a:r>
          </a:p>
          <a:p>
            <a:pPr lvl="1"/>
            <a:r>
              <a:rPr lang="en-US" dirty="0" smtClean="0"/>
              <a:t>Standard and secure connections (</a:t>
            </a:r>
            <a:r>
              <a:rPr lang="en-US" dirty="0" err="1" smtClean="0"/>
              <a:t>ws</a:t>
            </a:r>
            <a:r>
              <a:rPr lang="en-US" dirty="0" smtClean="0"/>
              <a:t>:// and </a:t>
            </a:r>
            <a:r>
              <a:rPr lang="en-US" dirty="0" err="1" smtClean="0"/>
              <a:t>wss</a:t>
            </a:r>
            <a:r>
              <a:rPr lang="en-US" dirty="0" smtClean="0"/>
              <a:t>://)</a:t>
            </a: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6145" y="0"/>
            <a:ext cx="2597856" cy="175564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8779" y="3915966"/>
            <a:ext cx="8775700" cy="222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 a such new feature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Replace all existing polling techniques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Need a two-way communication without multiple HTTP connections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3980" y="2732697"/>
            <a:ext cx="348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 from a client to upgrade </a:t>
            </a:r>
          </a:p>
          <a:p>
            <a:r>
              <a:rPr lang="en-US" dirty="0" smtClean="0"/>
              <a:t>from HTTP to </a:t>
            </a:r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532863" y="2548768"/>
            <a:ext cx="2393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from the server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249018" y="3418441"/>
            <a:ext cx="8775700" cy="47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framing: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C:\Users\samux\Desktop\ARM-internship-report\report\frame_w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4420" y="3478931"/>
            <a:ext cx="5302422" cy="2926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Connecting sensors to the cloud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517" y="1093076"/>
            <a:ext cx="5554359" cy="2879833"/>
            <a:chOff x="986710" y="1187669"/>
            <a:chExt cx="6705665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35981" y="1639613"/>
              <a:ext cx="184718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WebSocket</a:t>
              </a:r>
              <a:r>
                <a:rPr lang="en-US" sz="1200" dirty="0" smtClean="0"/>
                <a:t> Server</a:t>
              </a:r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710" y="3510454"/>
              <a:ext cx="1490548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+ </a:t>
              </a:r>
            </a:p>
            <a:p>
              <a:r>
                <a:rPr lang="en-US" sz="1200" dirty="0" smtClean="0"/>
                <a:t>Sensor</a:t>
              </a:r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599792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563006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Browsers receive sensor data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boards send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sensor data to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The server </a:t>
            </a:r>
            <a:r>
              <a:rPr lang="en-US" sz="1800" b="0" kern="0" dirty="0" smtClean="0">
                <a:latin typeface="+mn-lt"/>
                <a:ea typeface="+mn-ea"/>
              </a:rPr>
              <a:t>broadcasts each received </a:t>
            </a:r>
            <a:r>
              <a:rPr lang="en-US" sz="1800" b="0" kern="0" dirty="0" smtClean="0">
                <a:latin typeface="+mn-lt"/>
                <a:ea typeface="+mn-ea"/>
              </a:rPr>
              <a:t>message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1408</TotalTime>
  <Words>768</Words>
  <Application>Microsoft Office PowerPoint</Application>
  <PresentationFormat>Affichage à l'écran (4:3)</PresentationFormat>
  <Paragraphs>174</Paragraphs>
  <Slides>26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ARM_Public_2007_0409</vt:lpstr>
      <vt:lpstr>Mbed: From a local connectivity to the cloud</vt:lpstr>
      <vt:lpstr>Outline</vt:lpstr>
      <vt:lpstr>Mbed</vt:lpstr>
      <vt:lpstr>Internet Of Things</vt:lpstr>
      <vt:lpstr>Internet of Things (IOT)</vt:lpstr>
      <vt:lpstr>IOT: WebSockets</vt:lpstr>
      <vt:lpstr>IOT: WebSockets</vt:lpstr>
      <vt:lpstr>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Universal Serial Bus: Device</vt:lpstr>
      <vt:lpstr>USB Device: Overview</vt:lpstr>
      <vt:lpstr>USB Device: Overview</vt:lpstr>
      <vt:lpstr>USB Device: Overview</vt:lpstr>
      <vt:lpstr>USB Device: stack architecture</vt:lpstr>
      <vt:lpstr>USB Device: USBDevice</vt:lpstr>
      <vt:lpstr>USB Device: USB HID</vt:lpstr>
      <vt:lpstr>USB Device: Generic USB HID device</vt:lpstr>
      <vt:lpstr>USB Device: USB Audio</vt:lpstr>
      <vt:lpstr>USB Device: USB Audio</vt:lpstr>
      <vt:lpstr>USB Device: USB Audio</vt:lpstr>
      <vt:lpstr>Conclusion</vt:lpstr>
      <vt:lpstr>Thanks! 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203</cp:revision>
  <dcterms:created xsi:type="dcterms:W3CDTF">2012-01-11T18:41:48Z</dcterms:created>
  <dcterms:modified xsi:type="dcterms:W3CDTF">2012-01-24T22:05:21Z</dcterms:modified>
</cp:coreProperties>
</file>